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1"/>
    <p:sldMasterId id="2147483683" r:id="rId2"/>
  </p:sldMasterIdLst>
  <p:handoutMasterIdLst>
    <p:handoutMasterId r:id="rId12"/>
  </p:handoutMasterIdLst>
  <p:sldIdLst>
    <p:sldId id="256" r:id="rId3"/>
    <p:sldId id="257" r:id="rId4"/>
    <p:sldId id="260" r:id="rId5"/>
    <p:sldId id="268" r:id="rId6"/>
    <p:sldId id="262" r:id="rId7"/>
    <p:sldId id="265" r:id="rId8"/>
    <p:sldId id="266" r:id="rId9"/>
    <p:sldId id="261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7437"/>
    <a:srgbClr val="A7934B"/>
    <a:srgbClr val="00305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83" autoAdjust="0"/>
    <p:restoredTop sz="96327"/>
  </p:normalViewPr>
  <p:slideViewPr>
    <p:cSldViewPr snapToGrid="0" snapToObjects="1">
      <p:cViewPr varScale="1">
        <p:scale>
          <a:sx n="115" d="100"/>
          <a:sy n="115" d="100"/>
        </p:scale>
        <p:origin x="462" y="108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dot, Louis T" userId="e7e1e2b0-563a-4fd9-9a9c-b6fec3715c48" providerId="ADAL" clId="{D30529E2-9A0C-46EE-9FE0-945417A6F5AD}"/>
    <pc:docChg chg="undo custSel addSld delSld modSld sldOrd">
      <pc:chgData name="Cardot, Louis T" userId="e7e1e2b0-563a-4fd9-9a9c-b6fec3715c48" providerId="ADAL" clId="{D30529E2-9A0C-46EE-9FE0-945417A6F5AD}" dt="2021-11-23T19:37:12.333" v="359" actId="1076"/>
      <pc:docMkLst>
        <pc:docMk/>
      </pc:docMkLst>
      <pc:sldChg chg="modSp mod">
        <pc:chgData name="Cardot, Louis T" userId="e7e1e2b0-563a-4fd9-9a9c-b6fec3715c48" providerId="ADAL" clId="{D30529E2-9A0C-46EE-9FE0-945417A6F5AD}" dt="2021-11-23T17:29:48.050" v="31" actId="1076"/>
        <pc:sldMkLst>
          <pc:docMk/>
          <pc:sldMk cId="2789775945" sldId="256"/>
        </pc:sldMkLst>
        <pc:spChg chg="mod">
          <ac:chgData name="Cardot, Louis T" userId="e7e1e2b0-563a-4fd9-9a9c-b6fec3715c48" providerId="ADAL" clId="{D30529E2-9A0C-46EE-9FE0-945417A6F5AD}" dt="2021-11-23T17:29:42.758" v="30" actId="1076"/>
          <ac:spMkLst>
            <pc:docMk/>
            <pc:sldMk cId="2789775945" sldId="256"/>
            <ac:spMk id="2" creationId="{9C0E95FB-AFDA-C24E-BDC1-87184FFF62A0}"/>
          </ac:spMkLst>
        </pc:spChg>
        <pc:spChg chg="mod">
          <ac:chgData name="Cardot, Louis T" userId="e7e1e2b0-563a-4fd9-9a9c-b6fec3715c48" providerId="ADAL" clId="{D30529E2-9A0C-46EE-9FE0-945417A6F5AD}" dt="2021-11-23T17:29:48.050" v="31" actId="1076"/>
          <ac:spMkLst>
            <pc:docMk/>
            <pc:sldMk cId="2789775945" sldId="256"/>
            <ac:spMk id="3" creationId="{B7E66134-3B68-CA46-9583-81F439EB81A2}"/>
          </ac:spMkLst>
        </pc:spChg>
      </pc:sldChg>
      <pc:sldChg chg="modSp mod">
        <pc:chgData name="Cardot, Louis T" userId="e7e1e2b0-563a-4fd9-9a9c-b6fec3715c48" providerId="ADAL" clId="{D30529E2-9A0C-46EE-9FE0-945417A6F5AD}" dt="2021-11-23T17:33:40.378" v="331" actId="20577"/>
        <pc:sldMkLst>
          <pc:docMk/>
          <pc:sldMk cId="2016116046" sldId="257"/>
        </pc:sldMkLst>
        <pc:spChg chg="mod">
          <ac:chgData name="Cardot, Louis T" userId="e7e1e2b0-563a-4fd9-9a9c-b6fec3715c48" providerId="ADAL" clId="{D30529E2-9A0C-46EE-9FE0-945417A6F5AD}" dt="2021-11-23T17:33:13.791" v="305" actId="20577"/>
          <ac:spMkLst>
            <pc:docMk/>
            <pc:sldMk cId="2016116046" sldId="257"/>
            <ac:spMk id="4" creationId="{706A601C-F7AC-0C4F-9F21-FDFB1BAE4C2D}"/>
          </ac:spMkLst>
        </pc:spChg>
        <pc:spChg chg="mod">
          <ac:chgData name="Cardot, Louis T" userId="e7e1e2b0-563a-4fd9-9a9c-b6fec3715c48" providerId="ADAL" clId="{D30529E2-9A0C-46EE-9FE0-945417A6F5AD}" dt="2021-11-23T17:33:40.378" v="331" actId="20577"/>
          <ac:spMkLst>
            <pc:docMk/>
            <pc:sldMk cId="2016116046" sldId="257"/>
            <ac:spMk id="5" creationId="{34202EF4-BE1D-8146-9846-177F3B789037}"/>
          </ac:spMkLst>
        </pc:spChg>
      </pc:sldChg>
      <pc:sldChg chg="modSp mod ord">
        <pc:chgData name="Cardot, Louis T" userId="e7e1e2b0-563a-4fd9-9a9c-b6fec3715c48" providerId="ADAL" clId="{D30529E2-9A0C-46EE-9FE0-945417A6F5AD}" dt="2021-11-23T17:33:18.647" v="307"/>
        <pc:sldMkLst>
          <pc:docMk/>
          <pc:sldMk cId="4201212122" sldId="258"/>
        </pc:sldMkLst>
        <pc:spChg chg="mod">
          <ac:chgData name="Cardot, Louis T" userId="e7e1e2b0-563a-4fd9-9a9c-b6fec3715c48" providerId="ADAL" clId="{D30529E2-9A0C-46EE-9FE0-945417A6F5AD}" dt="2021-11-23T17:30:49.311" v="153" actId="20577"/>
          <ac:spMkLst>
            <pc:docMk/>
            <pc:sldMk cId="4201212122" sldId="258"/>
            <ac:spMk id="5" creationId="{B95DAEA5-6545-964C-9D5B-E32F4428480C}"/>
          </ac:spMkLst>
        </pc:spChg>
        <pc:spChg chg="mod">
          <ac:chgData name="Cardot, Louis T" userId="e7e1e2b0-563a-4fd9-9a9c-b6fec3715c48" providerId="ADAL" clId="{D30529E2-9A0C-46EE-9FE0-945417A6F5AD}" dt="2021-11-23T17:32:50.697" v="256" actId="20577"/>
          <ac:spMkLst>
            <pc:docMk/>
            <pc:sldMk cId="4201212122" sldId="258"/>
            <ac:spMk id="6" creationId="{64921231-F76F-9C4D-85F8-96525AB6710F}"/>
          </ac:spMkLst>
        </pc:spChg>
      </pc:sldChg>
      <pc:sldChg chg="add del setBg">
        <pc:chgData name="Cardot, Louis T" userId="e7e1e2b0-563a-4fd9-9a9c-b6fec3715c48" providerId="ADAL" clId="{D30529E2-9A0C-46EE-9FE0-945417A6F5AD}" dt="2021-11-23T17:30:58.865" v="162" actId="47"/>
        <pc:sldMkLst>
          <pc:docMk/>
          <pc:sldMk cId="2222724040" sldId="259"/>
        </pc:sldMkLst>
      </pc:sldChg>
      <pc:sldChg chg="modSp add mod setBg">
        <pc:chgData name="Cardot, Louis T" userId="e7e1e2b0-563a-4fd9-9a9c-b6fec3715c48" providerId="ADAL" clId="{D30529E2-9A0C-46EE-9FE0-945417A6F5AD}" dt="2021-11-23T18:25:53.808" v="333" actId="20577"/>
        <pc:sldMkLst>
          <pc:docMk/>
          <pc:sldMk cId="4190382221" sldId="260"/>
        </pc:sldMkLst>
        <pc:spChg chg="mod">
          <ac:chgData name="Cardot, Louis T" userId="e7e1e2b0-563a-4fd9-9a9c-b6fec3715c48" providerId="ADAL" clId="{D30529E2-9A0C-46EE-9FE0-945417A6F5AD}" dt="2021-11-23T17:33:28.335" v="322" actId="20577"/>
          <ac:spMkLst>
            <pc:docMk/>
            <pc:sldMk cId="4190382221" sldId="260"/>
            <ac:spMk id="4" creationId="{706A601C-F7AC-0C4F-9F21-FDFB1BAE4C2D}"/>
          </ac:spMkLst>
        </pc:spChg>
        <pc:spChg chg="mod">
          <ac:chgData name="Cardot, Louis T" userId="e7e1e2b0-563a-4fd9-9a9c-b6fec3715c48" providerId="ADAL" clId="{D30529E2-9A0C-46EE-9FE0-945417A6F5AD}" dt="2021-11-23T18:25:53.808" v="333" actId="20577"/>
          <ac:spMkLst>
            <pc:docMk/>
            <pc:sldMk cId="4190382221" sldId="260"/>
            <ac:spMk id="5" creationId="{34202EF4-BE1D-8146-9846-177F3B789037}"/>
          </ac:spMkLst>
        </pc:spChg>
      </pc:sldChg>
      <pc:sldChg chg="modSp add mod setBg">
        <pc:chgData name="Cardot, Louis T" userId="e7e1e2b0-563a-4fd9-9a9c-b6fec3715c48" providerId="ADAL" clId="{D30529E2-9A0C-46EE-9FE0-945417A6F5AD}" dt="2021-11-23T17:33:34.207" v="330" actId="20577"/>
        <pc:sldMkLst>
          <pc:docMk/>
          <pc:sldMk cId="1549764638" sldId="261"/>
        </pc:sldMkLst>
        <pc:spChg chg="mod">
          <ac:chgData name="Cardot, Louis T" userId="e7e1e2b0-563a-4fd9-9a9c-b6fec3715c48" providerId="ADAL" clId="{D30529E2-9A0C-46EE-9FE0-945417A6F5AD}" dt="2021-11-23T17:33:34.207" v="330" actId="20577"/>
          <ac:spMkLst>
            <pc:docMk/>
            <pc:sldMk cId="1549764638" sldId="261"/>
            <ac:spMk id="4" creationId="{706A601C-F7AC-0C4F-9F21-FDFB1BAE4C2D}"/>
          </ac:spMkLst>
        </pc:spChg>
        <pc:spChg chg="mod">
          <ac:chgData name="Cardot, Louis T" userId="e7e1e2b0-563a-4fd9-9a9c-b6fec3715c48" providerId="ADAL" clId="{D30529E2-9A0C-46EE-9FE0-945417A6F5AD}" dt="2021-11-23T17:32:46.199" v="254" actId="20577"/>
          <ac:spMkLst>
            <pc:docMk/>
            <pc:sldMk cId="1549764638" sldId="261"/>
            <ac:spMk id="5" creationId="{34202EF4-BE1D-8146-9846-177F3B789037}"/>
          </ac:spMkLst>
        </pc:spChg>
      </pc:sldChg>
      <pc:sldChg chg="modSp add mod ord setBg">
        <pc:chgData name="Cardot, Louis T" userId="e7e1e2b0-563a-4fd9-9a9c-b6fec3715c48" providerId="ADAL" clId="{D30529E2-9A0C-46EE-9FE0-945417A6F5AD}" dt="2021-11-23T17:33:21.311" v="309"/>
        <pc:sldMkLst>
          <pc:docMk/>
          <pc:sldMk cId="1886837894" sldId="262"/>
        </pc:sldMkLst>
        <pc:spChg chg="mod">
          <ac:chgData name="Cardot, Louis T" userId="e7e1e2b0-563a-4fd9-9a9c-b6fec3715c48" providerId="ADAL" clId="{D30529E2-9A0C-46EE-9FE0-945417A6F5AD}" dt="2021-11-23T17:33:04.967" v="296" actId="20577"/>
          <ac:spMkLst>
            <pc:docMk/>
            <pc:sldMk cId="1886837894" sldId="262"/>
            <ac:spMk id="4" creationId="{706A601C-F7AC-0C4F-9F21-FDFB1BAE4C2D}"/>
          </ac:spMkLst>
        </pc:spChg>
        <pc:spChg chg="mod">
          <ac:chgData name="Cardot, Louis T" userId="e7e1e2b0-563a-4fd9-9a9c-b6fec3715c48" providerId="ADAL" clId="{D30529E2-9A0C-46EE-9FE0-945417A6F5AD}" dt="2021-11-23T17:32:48.561" v="255" actId="20577"/>
          <ac:spMkLst>
            <pc:docMk/>
            <pc:sldMk cId="1886837894" sldId="262"/>
            <ac:spMk id="5" creationId="{34202EF4-BE1D-8146-9846-177F3B789037}"/>
          </ac:spMkLst>
        </pc:spChg>
      </pc:sldChg>
      <pc:sldChg chg="addSp delSp modSp new mod">
        <pc:chgData name="Cardot, Louis T" userId="e7e1e2b0-563a-4fd9-9a9c-b6fec3715c48" providerId="ADAL" clId="{D30529E2-9A0C-46EE-9FE0-945417A6F5AD}" dt="2021-11-23T19:37:12.333" v="359" actId="1076"/>
        <pc:sldMkLst>
          <pc:docMk/>
          <pc:sldMk cId="3370386758" sldId="263"/>
        </pc:sldMkLst>
        <pc:spChg chg="del">
          <ac:chgData name="Cardot, Louis T" userId="e7e1e2b0-563a-4fd9-9a9c-b6fec3715c48" providerId="ADAL" clId="{D30529E2-9A0C-46EE-9FE0-945417A6F5AD}" dt="2021-11-23T19:34:44.367" v="337" actId="478"/>
          <ac:spMkLst>
            <pc:docMk/>
            <pc:sldMk cId="3370386758" sldId="263"/>
            <ac:spMk id="2" creationId="{56275A48-4438-4BC2-9C93-990F5CDF7923}"/>
          </ac:spMkLst>
        </pc:spChg>
        <pc:spChg chg="del">
          <ac:chgData name="Cardot, Louis T" userId="e7e1e2b0-563a-4fd9-9a9c-b6fec3715c48" providerId="ADAL" clId="{D30529E2-9A0C-46EE-9FE0-945417A6F5AD}" dt="2021-11-23T19:34:42.903" v="336" actId="478"/>
          <ac:spMkLst>
            <pc:docMk/>
            <pc:sldMk cId="3370386758" sldId="263"/>
            <ac:spMk id="3" creationId="{B8BCE995-8023-498B-AF4F-6811DA0B247F}"/>
          </ac:spMkLst>
        </pc:spChg>
        <pc:spChg chg="del">
          <ac:chgData name="Cardot, Louis T" userId="e7e1e2b0-563a-4fd9-9a9c-b6fec3715c48" providerId="ADAL" clId="{D30529E2-9A0C-46EE-9FE0-945417A6F5AD}" dt="2021-11-23T19:34:41.106" v="335" actId="478"/>
          <ac:spMkLst>
            <pc:docMk/>
            <pc:sldMk cId="3370386758" sldId="263"/>
            <ac:spMk id="4" creationId="{1274022B-61B9-4FDE-9731-69695D82B42B}"/>
          </ac:spMkLst>
        </pc:spChg>
        <pc:picChg chg="add del mod">
          <ac:chgData name="Cardot, Louis T" userId="e7e1e2b0-563a-4fd9-9a9c-b6fec3715c48" providerId="ADAL" clId="{D30529E2-9A0C-46EE-9FE0-945417A6F5AD}" dt="2021-11-23T19:37:04.816" v="350" actId="478"/>
          <ac:picMkLst>
            <pc:docMk/>
            <pc:sldMk cId="3370386758" sldId="263"/>
            <ac:picMk id="6" creationId="{93ACF217-4283-464B-8542-6393997AD6C5}"/>
          </ac:picMkLst>
        </pc:picChg>
        <pc:picChg chg="add del">
          <ac:chgData name="Cardot, Louis T" userId="e7e1e2b0-563a-4fd9-9a9c-b6fec3715c48" providerId="ADAL" clId="{D30529E2-9A0C-46EE-9FE0-945417A6F5AD}" dt="2021-11-23T19:37:06.383" v="353" actId="478"/>
          <ac:picMkLst>
            <pc:docMk/>
            <pc:sldMk cId="3370386758" sldId="263"/>
            <ac:picMk id="8" creationId="{87D8B58C-EA78-4CB3-AE8D-16EF7FADD439}"/>
          </ac:picMkLst>
        </pc:picChg>
        <pc:picChg chg="add mod">
          <ac:chgData name="Cardot, Louis T" userId="e7e1e2b0-563a-4fd9-9a9c-b6fec3715c48" providerId="ADAL" clId="{D30529E2-9A0C-46EE-9FE0-945417A6F5AD}" dt="2021-11-23T19:37:09.567" v="356" actId="1076"/>
          <ac:picMkLst>
            <pc:docMk/>
            <pc:sldMk cId="3370386758" sldId="263"/>
            <ac:picMk id="10" creationId="{7C1AAAC5-6838-4C60-B85C-C79A398CB2FF}"/>
          </ac:picMkLst>
        </pc:picChg>
        <pc:picChg chg="add mod">
          <ac:chgData name="Cardot, Louis T" userId="e7e1e2b0-563a-4fd9-9a9c-b6fec3715c48" providerId="ADAL" clId="{D30529E2-9A0C-46EE-9FE0-945417A6F5AD}" dt="2021-11-23T19:37:12.333" v="359" actId="1076"/>
          <ac:picMkLst>
            <pc:docMk/>
            <pc:sldMk cId="3370386758" sldId="263"/>
            <ac:picMk id="12" creationId="{1BD2AFBD-CBAC-4A56-8EEE-FBA50FB5FE3B}"/>
          </ac:picMkLst>
        </pc:picChg>
      </pc:sldChg>
      <pc:sldChg chg="delSp modSp add mod">
        <pc:chgData name="Cardot, Louis T" userId="e7e1e2b0-563a-4fd9-9a9c-b6fec3715c48" providerId="ADAL" clId="{D30529E2-9A0C-46EE-9FE0-945417A6F5AD}" dt="2021-11-23T19:37:03.080" v="349" actId="1076"/>
        <pc:sldMkLst>
          <pc:docMk/>
          <pc:sldMk cId="1323046726" sldId="264"/>
        </pc:sldMkLst>
        <pc:picChg chg="mod">
          <ac:chgData name="Cardot, Louis T" userId="e7e1e2b0-563a-4fd9-9a9c-b6fec3715c48" providerId="ADAL" clId="{D30529E2-9A0C-46EE-9FE0-945417A6F5AD}" dt="2021-11-23T19:37:03.080" v="349" actId="1076"/>
          <ac:picMkLst>
            <pc:docMk/>
            <pc:sldMk cId="1323046726" sldId="264"/>
            <ac:picMk id="8" creationId="{87D8B58C-EA78-4CB3-AE8D-16EF7FADD439}"/>
          </ac:picMkLst>
        </pc:picChg>
        <pc:picChg chg="del">
          <ac:chgData name="Cardot, Louis T" userId="e7e1e2b0-563a-4fd9-9a9c-b6fec3715c48" providerId="ADAL" clId="{D30529E2-9A0C-46EE-9FE0-945417A6F5AD}" dt="2021-11-23T19:36:59.888" v="346" actId="478"/>
          <ac:picMkLst>
            <pc:docMk/>
            <pc:sldMk cId="1323046726" sldId="264"/>
            <ac:picMk id="10" creationId="{7C1AAAC5-6838-4C60-B85C-C79A398CB2FF}"/>
          </ac:picMkLst>
        </pc:picChg>
        <pc:picChg chg="del">
          <ac:chgData name="Cardot, Louis T" userId="e7e1e2b0-563a-4fd9-9a9c-b6fec3715c48" providerId="ADAL" clId="{D30529E2-9A0C-46EE-9FE0-945417A6F5AD}" dt="2021-11-23T19:36:59.488" v="345" actId="478"/>
          <ac:picMkLst>
            <pc:docMk/>
            <pc:sldMk cId="1323046726" sldId="264"/>
            <ac:picMk id="12" creationId="{1BD2AFBD-CBAC-4A56-8EEE-FBA50FB5FE3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5684" y="1149178"/>
            <a:ext cx="6795912" cy="2643890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i="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55682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1800" b="0" cap="none" spc="0" baseline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30000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441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441135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441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3686" y="2100021"/>
            <a:ext cx="7400512" cy="1122752"/>
          </a:xfrm>
          <a:prstGeom prst="rect">
            <a:avLst/>
          </a:prstGeom>
        </p:spPr>
        <p:txBody>
          <a:bodyPr wrap="square">
            <a:normAutofit fontScale="90000"/>
          </a:bodyPr>
          <a:lstStyle/>
          <a:p>
            <a:r>
              <a:rPr lang="en-US" sz="6000" b="1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Engineering </a:t>
            </a:r>
            <a:br>
              <a:rPr lang="en-US" sz="6000" b="1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6000" b="1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Project </a:t>
            </a:r>
            <a:r>
              <a:rPr lang="en-US" sz="6000" b="1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3686" y="3339010"/>
            <a:ext cx="6795913" cy="168486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Louis Cardot</a:t>
            </a:r>
          </a:p>
          <a:p>
            <a:pPr>
              <a:lnSpc>
                <a:spcPct val="100000"/>
              </a:lnSpc>
            </a:pPr>
            <a:r>
              <a:rPr lang="en-US" dirty="0"/>
              <a:t>Fall 2021</a:t>
            </a:r>
            <a:endParaRPr lang="en-US" sz="1800" dirty="0">
              <a:solidFill>
                <a:srgbClr val="85743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77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ME 2110 Robot (Class </a:t>
            </a:r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Team Final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Project)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7038975" cy="527104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3057"/>
                </a:solidFill>
              </a:rPr>
              <a:t>Design and fabricate a robot to score points through </a:t>
            </a:r>
            <a:r>
              <a:rPr lang="en-US" dirty="0" smtClean="0"/>
              <a:t>performance based</a:t>
            </a:r>
            <a:r>
              <a:rPr lang="en-US" dirty="0" smtClean="0">
                <a:solidFill>
                  <a:srgbClr val="003057"/>
                </a:solidFill>
              </a:rPr>
              <a:t> tasks</a:t>
            </a:r>
          </a:p>
          <a:p>
            <a:r>
              <a:rPr lang="en-US" dirty="0" smtClean="0"/>
              <a:t>Wrote technical reports and presentations covering robot designs and engineering design process</a:t>
            </a:r>
            <a:endParaRPr lang="en-US" dirty="0" smtClean="0">
              <a:solidFill>
                <a:srgbClr val="003057"/>
              </a:solidFill>
            </a:endParaRPr>
          </a:p>
          <a:p>
            <a:r>
              <a:rPr lang="en-US" dirty="0" smtClean="0"/>
              <a:t>Responsibilities:</a:t>
            </a:r>
          </a:p>
          <a:p>
            <a:pPr lvl="1"/>
            <a:r>
              <a:rPr lang="en-US" dirty="0" smtClean="0"/>
              <a:t>Arduino programming for motor movements, timing of pneumatic firing, and robot subsystem logic</a:t>
            </a:r>
          </a:p>
          <a:p>
            <a:pPr lvl="1"/>
            <a:r>
              <a:rPr lang="en-US" dirty="0" smtClean="0"/>
              <a:t>Design and modeling of front and back 3D printed barrels </a:t>
            </a:r>
          </a:p>
          <a:p>
            <a:pPr lvl="1"/>
            <a:r>
              <a:rPr lang="en-US" dirty="0" smtClean="0"/>
              <a:t>Basic wood shop and laser cutting skills (frame, part supports, subsystem prototypes) </a:t>
            </a:r>
          </a:p>
          <a:p>
            <a:endParaRPr lang="en-US" dirty="0" smtClean="0"/>
          </a:p>
          <a:p>
            <a:endParaRPr lang="en-US" dirty="0" smtClean="0">
              <a:solidFill>
                <a:srgbClr val="003057"/>
              </a:solidFill>
            </a:endParaRPr>
          </a:p>
          <a:p>
            <a:pPr marL="457200" lvl="1" indent="0">
              <a:buNone/>
            </a:pPr>
            <a:endParaRPr lang="en-US" dirty="0" smtClean="0">
              <a:solidFill>
                <a:srgbClr val="003057"/>
              </a:solidFill>
            </a:endParaRPr>
          </a:p>
        </p:txBody>
      </p:sp>
      <p:pic>
        <p:nvPicPr>
          <p:cNvPr id="1028" name="Picture 4" descr="https://lh3.googleusercontent.com/BSyZoYFU0rY3UqXqecMQSZe0g7uKqesI-W5vi7vWIR0xTWc-HlsmOBSXSQ0FvGZjtkdnl0foyWf6b3LPK8qaKLxMvpKNHhEi8nlikwL-KIq6P07OFH0-gqSxQZk8SkzD5TEwk6Bs8-__3T1lb4eaCJieHsVrnNBJ2DdjrCrpQyzqMkm77ThNETAU_iH6dnFUna2-C9h4MSzcQFVxkvB8vmxtXGMF1U_lmLI_xT6xQjWYjRAxderPAIydtETjbNnuKAVsP4jkpTIZ4fjBRZzARii0KLDrEi9KKY2b2_ausH_yRZvROrIVto3vYh_HCnndNPoPo1AbnBQd14GoDB1XRfLkbc_RjZIIk3d42aiwZkC3ZY6_FK7_XC0y3Iat4CeB6N3MLn26-YMO7mPg83COj8oeEjm28aw0KUiTe9ilOEabIVabITnIQIPxOm-W2Xa6mZmTcCqhbjwBH3jTWlBOxrpNGHJbiA8pG01-XwNGE_xpqDp8M0K-p1fBaYx2supvpsA7AykRME2iGbfHOtUPAY8T31v5oz1Dkx3tksWYwAChxt4FRHSsTlLqwEljmjKyLYrKjHgC6lPwbfwo8CdWBInd0NIVl6MaFr53y0POe6ziJD8OJsZhQTJBVgkBqH7KxzNxvAOYgmSQlPMe0EsyaAj7ZScFvG2GJp70cwg1TH4Wx3jUJTISWYlqfBApoRUnNFFzKUkUC4qvrl8wnqNKMxYe=w1250-h937-no?authuser=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6" t="17991" r="22606" b="20690"/>
          <a:stretch/>
        </p:blipFill>
        <p:spPr bwMode="auto">
          <a:xfrm>
            <a:off x="8543925" y="3669758"/>
            <a:ext cx="3047096" cy="2470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lh3.googleusercontent.com/Gvs87ojZSr6wEQMczmnw8SqmcrWAwFr86w98zh3gzIiH_XRHO77XkexJzniMec6Nxtulu33L8ajb_P4OGoqXoCyGnnHedDIOvwOaquRa41DXukDJSNWDQPgiq5G1EONsxDCQ1oClHq6ToeFilAaKKKHvzBTO3BTa7ZMxdj88pJ0K5PZew3DUh_O6BnuzQ27sugZK-Ij9R84jP7D0LGADlN_a1RMp-h9K0rhKIx-SdHB-_dt8cAPGX1pSSH0cTsfDCnidxPTNMUOG7RlIjT_dLUo5D6ImJMiDrnjPcaHHnLZU6_CfjFUts_jEbt8soQQnP961yEOiNo0SP2eqP-VXCXxADCW5Q5ptgv2rnYy-t8pX4YuxEBY5BLBxHbdmfE4p5b99D8ZupBNAEmX3rqQL6A89NXfOYEZQM7VhtAUf059wcJm33uHPkCC1RHuopTBBDfV3B1R25RmYxR2Sh-lNWjZCLOPz5FBtZxr6FjzONfLtXhSlhkFwLtyuntZXrW1_mZXutJSoIo-ebYgkw7nod9FV2Xc4N_Q_YiizgkLOUcVFE1-bmv30TItqqoh6lyQeqasHY0-3oarUwWb0gJA-Q9jAVJjWYRk7AuWOt4tmsA-8Yl0APy4-gX7Y5GgxHYPYuL4eaiRj6bVIirpz9WMwBr0OgtuqqT6_QaTFJeRA5Sd5Beehh_SougFfkqaNVF1ABQHwia5P5d3G_GNk6XKI0LcA=w703-h937-no?authuser=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069185" y="209550"/>
            <a:ext cx="2521835" cy="336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8913355" y="826764"/>
            <a:ext cx="1416747" cy="59188"/>
          </a:xfrm>
          <a:prstGeom prst="straightConnector1">
            <a:avLst/>
          </a:prstGeom>
          <a:ln w="38100">
            <a:solidFill>
              <a:srgbClr val="857437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933939" y="349710"/>
            <a:ext cx="15805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Back</a:t>
            </a:r>
          </a:p>
          <a:p>
            <a:r>
              <a:rPr lang="en-US" sz="2800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Barrel</a:t>
            </a:r>
            <a:endParaRPr lang="en-US" sz="2800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913355" y="2638724"/>
            <a:ext cx="1416747" cy="206814"/>
          </a:xfrm>
          <a:prstGeom prst="straightConnector1">
            <a:avLst/>
          </a:prstGeom>
          <a:ln w="38100">
            <a:solidFill>
              <a:srgbClr val="857437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933939" y="2161670"/>
            <a:ext cx="15805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Front</a:t>
            </a:r>
          </a:p>
          <a:p>
            <a:r>
              <a:rPr lang="en-US" sz="2800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Barrel</a:t>
            </a:r>
            <a:endParaRPr lang="en-US" sz="2800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8468087" y="3152665"/>
            <a:ext cx="752113" cy="1524110"/>
          </a:xfrm>
          <a:prstGeom prst="straightConnector1">
            <a:avLst/>
          </a:prstGeom>
          <a:ln w="38100">
            <a:solidFill>
              <a:srgbClr val="857437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11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Implicit Function Python Slicing </a:t>
            </a:r>
            <a:r>
              <a:rPr lang="en-US" dirty="0"/>
              <a:t>Algorithm Research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3057"/>
                </a:solidFill>
              </a:rPr>
              <a:t>Main goals: </a:t>
            </a:r>
          </a:p>
          <a:p>
            <a:pPr lvl="1"/>
            <a:r>
              <a:rPr lang="en-US" dirty="0" smtClean="0"/>
              <a:t>D</a:t>
            </a:r>
            <a:r>
              <a:rPr lang="en-US" dirty="0" smtClean="0">
                <a:solidFill>
                  <a:srgbClr val="003057"/>
                </a:solidFill>
              </a:rPr>
              <a:t>evelop a python slicing algorithm to efficiently generate </a:t>
            </a:r>
            <a:r>
              <a:rPr lang="en-US" dirty="0" smtClean="0"/>
              <a:t>printable </a:t>
            </a:r>
            <a:r>
              <a:rPr lang="en-US" dirty="0" smtClean="0">
                <a:solidFill>
                  <a:srgbClr val="003057"/>
                </a:solidFill>
              </a:rPr>
              <a:t>GCODE from any given implicit function. </a:t>
            </a:r>
          </a:p>
          <a:p>
            <a:pPr lvl="1"/>
            <a:r>
              <a:rPr lang="en-US" dirty="0" smtClean="0">
                <a:solidFill>
                  <a:srgbClr val="003057"/>
                </a:solidFill>
              </a:rPr>
              <a:t>Implement rudimentary 3D slicing features such as supports, infill, thickness, etc.</a:t>
            </a:r>
          </a:p>
          <a:p>
            <a:r>
              <a:rPr lang="en-US" dirty="0" smtClean="0"/>
              <a:t>Real-world uses:</a:t>
            </a:r>
          </a:p>
          <a:p>
            <a:pPr lvl="1"/>
            <a:r>
              <a:rPr lang="en-US" dirty="0" smtClean="0"/>
              <a:t>Allows for skipping the STL phase when 3D printing, which is known for creating surface inaccuracies due to the 3D mesh created. </a:t>
            </a:r>
          </a:p>
          <a:p>
            <a:pPr lvl="1"/>
            <a:r>
              <a:rPr lang="en-US" dirty="0" smtClean="0"/>
              <a:t>Allows for generating complex, but </a:t>
            </a:r>
            <a:r>
              <a:rPr lang="en-US" dirty="0"/>
              <a:t>repeatable trigonometric </a:t>
            </a:r>
            <a:r>
              <a:rPr lang="en-US" dirty="0" smtClean="0"/>
              <a:t>geometries, which is historically difficult for 3D modeling software. </a:t>
            </a:r>
            <a:endParaRPr lang="en-US" dirty="0">
              <a:solidFill>
                <a:srgbClr val="0030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38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Function Python Slicing Algorithm </a:t>
            </a:r>
            <a:r>
              <a:rPr lang="en-US" dirty="0" smtClean="0"/>
              <a:t>Research (</a:t>
            </a:r>
            <a:r>
              <a:rPr lang="en-US" dirty="0"/>
              <a:t>Cont</a:t>
            </a:r>
            <a:r>
              <a:rPr lang="en-US" dirty="0" smtClean="0"/>
              <a:t>.)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9" y="1215485"/>
            <a:ext cx="7600950" cy="51186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3057"/>
                </a:solidFill>
              </a:rPr>
              <a:t>Responsibilities: </a:t>
            </a:r>
          </a:p>
          <a:p>
            <a:pPr lvl="1"/>
            <a:r>
              <a:rPr lang="en-US" dirty="0" smtClean="0"/>
              <a:t>Writing code for:</a:t>
            </a:r>
          </a:p>
          <a:p>
            <a:pPr lvl="2"/>
            <a:r>
              <a:rPr lang="en-US" dirty="0" smtClean="0"/>
              <a:t>Inner walls</a:t>
            </a:r>
          </a:p>
          <a:p>
            <a:pPr lvl="2"/>
            <a:r>
              <a:rPr lang="en-US" dirty="0" smtClean="0">
                <a:solidFill>
                  <a:srgbClr val="003057"/>
                </a:solidFill>
              </a:rPr>
              <a:t>Infill (grid, cubic, concentric)</a:t>
            </a:r>
          </a:p>
          <a:p>
            <a:pPr lvl="2"/>
            <a:r>
              <a:rPr lang="en-US" dirty="0" smtClean="0"/>
              <a:t>S</a:t>
            </a:r>
            <a:r>
              <a:rPr lang="en-US" dirty="0" smtClean="0">
                <a:solidFill>
                  <a:srgbClr val="003057"/>
                </a:solidFill>
              </a:rPr>
              <a:t>upports</a:t>
            </a:r>
          </a:p>
          <a:p>
            <a:pPr lvl="2"/>
            <a:r>
              <a:rPr lang="en-US" dirty="0" smtClean="0">
                <a:solidFill>
                  <a:srgbClr val="003057"/>
                </a:solidFill>
              </a:rPr>
              <a:t>Top/bottom thickness</a:t>
            </a:r>
          </a:p>
          <a:p>
            <a:pPr lvl="2"/>
            <a:r>
              <a:rPr lang="en-US" dirty="0" smtClean="0"/>
              <a:t>Bed adhesions (skirt, brim)</a:t>
            </a:r>
            <a:endParaRPr lang="en-US" dirty="0" smtClean="0">
              <a:solidFill>
                <a:srgbClr val="003057"/>
              </a:solidFill>
            </a:endParaRPr>
          </a:p>
          <a:p>
            <a:pPr lvl="2"/>
            <a:r>
              <a:rPr lang="en-US" dirty="0" smtClean="0"/>
              <a:t>Filament extrusion calculation</a:t>
            </a:r>
          </a:p>
          <a:p>
            <a:pPr lvl="2"/>
            <a:r>
              <a:rPr lang="en-US" dirty="0" smtClean="0"/>
              <a:t>Algorithm xyz point to GCODE conversion</a:t>
            </a:r>
          </a:p>
          <a:p>
            <a:pPr lvl="1"/>
            <a:r>
              <a:rPr lang="en-US" dirty="0" smtClean="0">
                <a:solidFill>
                  <a:srgbClr val="003057"/>
                </a:solidFill>
              </a:rPr>
              <a:t>Weekly updates to partner and research professor</a:t>
            </a:r>
          </a:p>
          <a:p>
            <a:pPr lvl="1"/>
            <a:r>
              <a:rPr lang="en-US" dirty="0" smtClean="0"/>
              <a:t>Presenting semester research progress to student/professor seminar</a:t>
            </a:r>
            <a:endParaRPr lang="en-US" dirty="0" smtClean="0">
              <a:solidFill>
                <a:srgbClr val="003057"/>
              </a:solidFill>
            </a:endParaRPr>
          </a:p>
          <a:p>
            <a:r>
              <a:rPr lang="en-US" dirty="0" smtClean="0"/>
              <a:t>Algorithm GCODE generation (top right) and final 3D print (bottom right)</a:t>
            </a:r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2052" name="Picture 4" descr="https://lh3.googleusercontent.com/togbE4Qm_HzW96-gbRDgd9fh3VwzOn470yJiJXny7Eb-HHIFbZLXiwqXmzSNfmqTE3QDHVBVmWrnGXFbDcTPFTCrB6fQkFhUmGAPbQqhZUSoBKnpjAmisBtyKm8R0E1BdPeyTS4ltJKlt22CL-NGDdu1UTyhkAzpD-lYELX_pLAg7ZVS5rET9UMEAfAX6d7xYiWcuVj3BzEFaV9xb_cqXtdbCrnzBwHBRGLLPzAJ56hE7SUPVyncvTPokQNqNRv4-yYbra1DCweun07tyEeR14c7Gs_ZB8YPtaap5Fouyd1Dthahi024Zcl0p9yBLaoL1-sGZtB6HmEyrkb2E-n1ca93YdOwiOXXqKiWflPdwUJLsd6SswEVu6BOJC2QpCFbf05kQk1wj05NvGFvv2d_2GfZM4UThqMqwVGc_fyU8FKQVp6iGAKvb39DMevtA_95YhNwbxODBXEzxCmXvxKx0XYZGL2cyA7VJMNA-ko9DgExrjUcgRUOCX5nUX4K3bV7zcGNLCTp4fwF3l1jLV9SUdQJ3Uurn0lHGjJaIsHg6lmvgV_dJFpeLokDQb8ZKEfGyGTJXr742mEiKr_-l9g1xXX-P9e94BUI9uaob1Q2R11oCkPMvo5_CuixlDABQsOgXhST8JmHmvEjkknyrhE4x5uLdrf0xvS8dkm34N5YRLXQSOnWBT7QLTtm_SJo_p76ej4g3J8UPX6IsE4Gbd5W1U_Q=w1126-h937-no?authuser=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3975" y="1031478"/>
            <a:ext cx="3038474" cy="252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3.googleusercontent.com/xC5xwDOD5utVOYTG0sv8ghcQnD0Xtns42HYp_2kpHtvFIBpeoHllrR9U1FW_evpPg2vCUPcS0EBWydbWXrfq8-OQYExEUyz_UsqPfZ0BveBY_FWIdixxyE_N485ON_W5AggX6OX-_dCTAvfFERvIXF461EApMAlBAuaH9634DvIcd_gqnxtbBbt-SjutsR2xhjtbJWpMLu6NNhs68RFOJ5zZbtQGlOsJhvM9rBEa7mwwd5-cqpo5x-obkEm5B3oIAwBpyb7avgJ2OuhYsB35WpMpQXiTL8t6FKtQkxi_AQ9FmYbgRDIExJBRhXkfxR7DmUYbPVE8Lypugh7q7arhZPlydd7bAvgsrQxdK2EW0kM-M3T12P1qEyA5chuo-i9-pVMwEs1t9rdQIBq6Jf2j2XhxBHd21hy-bTw9DCjQdZXQlM6O9-hO5gpZp4s0pgKIEq689u5fMsTgCJvATpXLUfDMqV2cU4qpqAdJ9TLbQtTMBq3p57FNNqrNK04CdybdI0sTPu9I5SCLzMks-fWUr-MItz4niLGCHlwCvim2aI3YasyV104tqlai3KnvzOT8Qd-sH_UyYi673Dfz7fWdFjVmmcO3K0-NLUKb-yywE3kws2JT3L9DbgwQE5v0sCl8cB7LWSUQJOfi5rQoM61xp6o-Oi9Q2tZzpUrN6ORMrcTyri00fme9wL9PsG598DmjQZIgsYnLVZoQS-JHnrVE3DYV=w702-h937-no?authuser=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33" t="29402" r="14008" b="35272"/>
          <a:stretch/>
        </p:blipFill>
        <p:spPr bwMode="auto">
          <a:xfrm>
            <a:off x="8214692" y="3695700"/>
            <a:ext cx="3767757" cy="238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899603" y="1142113"/>
            <a:ext cx="1400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Supports</a:t>
            </a:r>
            <a:endParaRPr lang="en-US" sz="2800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8" name="Straight Arrow Connector 7"/>
          <p:cNvCxnSpPr>
            <a:stCxn id="7" idx="3"/>
          </p:cNvCxnSpPr>
          <p:nvPr/>
        </p:nvCxnSpPr>
        <p:spPr>
          <a:xfrm>
            <a:off x="8300412" y="1403723"/>
            <a:ext cx="881688" cy="225441"/>
          </a:xfrm>
          <a:prstGeom prst="straightConnector1">
            <a:avLst/>
          </a:prstGeom>
          <a:ln w="38100">
            <a:solidFill>
              <a:srgbClr val="857437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3" idx="3"/>
          </p:cNvCxnSpPr>
          <p:nvPr/>
        </p:nvCxnSpPr>
        <p:spPr>
          <a:xfrm flipV="1">
            <a:off x="8342806" y="1977614"/>
            <a:ext cx="963119" cy="34106"/>
          </a:xfrm>
          <a:prstGeom prst="straightConnector1">
            <a:avLst/>
          </a:prstGeom>
          <a:ln w="38100">
            <a:solidFill>
              <a:srgbClr val="857437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175428" y="1750110"/>
            <a:ext cx="316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Top/Bottom Thickness</a:t>
            </a:r>
            <a:endParaRPr lang="en-US" sz="2800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4" name="Straight Arrow Connector 13"/>
          <p:cNvCxnSpPr>
            <a:stCxn id="17" idx="3"/>
          </p:cNvCxnSpPr>
          <p:nvPr/>
        </p:nvCxnSpPr>
        <p:spPr>
          <a:xfrm flipV="1">
            <a:off x="8462962" y="2147478"/>
            <a:ext cx="842963" cy="379678"/>
          </a:xfrm>
          <a:prstGeom prst="straightConnector1">
            <a:avLst/>
          </a:prstGeom>
          <a:ln w="38100">
            <a:solidFill>
              <a:srgbClr val="857437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643688" y="2265546"/>
            <a:ext cx="1819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Inner Walls</a:t>
            </a:r>
            <a:endParaRPr lang="en-US" sz="2800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9" name="Straight Arrow Connector 18"/>
          <p:cNvCxnSpPr>
            <a:stCxn id="26" idx="3"/>
          </p:cNvCxnSpPr>
          <p:nvPr/>
        </p:nvCxnSpPr>
        <p:spPr>
          <a:xfrm flipV="1">
            <a:off x="8482481" y="2849818"/>
            <a:ext cx="966319" cy="261610"/>
          </a:xfrm>
          <a:prstGeom prst="straightConnector1">
            <a:avLst/>
          </a:prstGeom>
          <a:ln w="38100">
            <a:solidFill>
              <a:srgbClr val="857437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663207" y="2849818"/>
            <a:ext cx="1819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Infill (Cubic)</a:t>
            </a:r>
            <a:endParaRPr lang="en-US" sz="2800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71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SwitchBot Personal Project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6458988" cy="4225650"/>
          </a:xfrm>
        </p:spPr>
        <p:txBody>
          <a:bodyPr/>
          <a:lstStyle/>
          <a:p>
            <a:r>
              <a:rPr lang="en-US" dirty="0" smtClean="0">
                <a:solidFill>
                  <a:srgbClr val="003057"/>
                </a:solidFill>
              </a:rPr>
              <a:t>Mini robot to remotely turn </a:t>
            </a:r>
            <a:r>
              <a:rPr lang="en-US" dirty="0" smtClean="0">
                <a:solidFill>
                  <a:srgbClr val="003057"/>
                </a:solidFill>
              </a:rPr>
              <a:t>light switch </a:t>
            </a:r>
            <a:r>
              <a:rPr lang="en-US" dirty="0" smtClean="0">
                <a:solidFill>
                  <a:srgbClr val="003057"/>
                </a:solidFill>
              </a:rPr>
              <a:t>on and off</a:t>
            </a:r>
          </a:p>
          <a:p>
            <a:pPr lvl="1"/>
            <a:r>
              <a:rPr lang="en-US" dirty="0" smtClean="0">
                <a:solidFill>
                  <a:srgbClr val="003057"/>
                </a:solidFill>
              </a:rPr>
              <a:t>Servo motor </a:t>
            </a:r>
            <a:r>
              <a:rPr lang="en-US" dirty="0" smtClean="0">
                <a:solidFill>
                  <a:srgbClr val="003057"/>
                </a:solidFill>
              </a:rPr>
              <a:t>remot</a:t>
            </a:r>
            <a:r>
              <a:rPr lang="en-US" dirty="0" smtClean="0"/>
              <a:t>e </a:t>
            </a:r>
            <a:r>
              <a:rPr lang="en-US" dirty="0" smtClean="0">
                <a:solidFill>
                  <a:srgbClr val="003057"/>
                </a:solidFill>
              </a:rPr>
              <a:t>control via radio module communication</a:t>
            </a:r>
          </a:p>
          <a:p>
            <a:pPr lvl="1"/>
            <a:r>
              <a:rPr lang="en-US" dirty="0" smtClean="0"/>
              <a:t>Custom 3D printed light switch servo mount</a:t>
            </a:r>
          </a:p>
          <a:p>
            <a:pPr lvl="1"/>
            <a:r>
              <a:rPr lang="en-US" dirty="0" smtClean="0">
                <a:solidFill>
                  <a:srgbClr val="003057"/>
                </a:solidFill>
              </a:rPr>
              <a:t>Arduino and basic protoboard electronics</a:t>
            </a:r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1057"/>
          <a:stretch/>
        </p:blipFill>
        <p:spPr>
          <a:xfrm>
            <a:off x="6839988" y="1501121"/>
            <a:ext cx="2388321" cy="430969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034868" y="953873"/>
            <a:ext cx="1998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INSPIRATION</a:t>
            </a:r>
            <a:endParaRPr lang="en-US" sz="2800" u="sng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855627" y="953873"/>
            <a:ext cx="1697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EXECUTION</a:t>
            </a:r>
            <a:endParaRPr lang="en-US" sz="2800" u="sng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050" name="Picture 2" descr="https://lh3.googleusercontent.com/NS_eKJuJ6V9HEWMLKq76JalZj630FjsWjFaEerPvNh83VnDb3tt8d0I95DIqjmSicF_qZuefd7zvW17jiDBGPJgp0epNEQhhhCxFipCXPxuo3hNjoViKFlEvDJdMPnBV_VTvJSc-xr60IjQ8pRqd-HqPEqG1khAI2RUt3zf6N-rNbNFRD52-qgqBQiOSdjgBltwVnBRVMZh_L20AlzBvm8Ao5L8RUeaD1Rx-lBvDa1k2hTq5Tg6jqEB3xmi8JzB0PrWruhOa8AbQUzD0D8q4TYeutKYPHumB9xZeOII0HJAXcY106VTLrrM9OCvdcuw_5uibMJ-MYJoxZxlumH1ksrcXh4Hq8AB6a4zmhGl_gAExIiEGsiiIZHvL_wMMhyBNU-CI1jIcmnT9MdxgbXxvpK3_7HnoL4a1SNmkcf6C6UW1gyyJLaxBowJRuN7yNfnmwGUFOOwMIsLLfmB3ywkda4KePJRDhO19tvDVp998VitK61XRsmLvdpID0gksVvu6LaOgRFHfHq2FOay0CnVHgGc07OEubx9MYq8wKnsI7eVC3jEpYukdBFp1og7pohYW1sS-AEAB9aE3unyvk6TLA8uv-7wnHOi98K8VdiXRyCiFXsaYGNT7LBpSyL1XgrhKcXQ9bvikiM3IxdhBRuYhCLcAl7eyBaGwTBHuly-xVqMZVhjtaYOh2k6uz9vV6Tu_8ccQnlOMugMyvNd9G33OH1Xz=w703-h937-no?authuser=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63" t="11695" r="15861" b="6452"/>
          <a:stretch/>
        </p:blipFill>
        <p:spPr bwMode="auto">
          <a:xfrm>
            <a:off x="9423188" y="1501121"/>
            <a:ext cx="2562780" cy="4309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83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SwitchBot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Project (Cont.)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82334" y="912308"/>
            <a:ext cx="5369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200" u="sng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            REMOTE                   </a:t>
            </a:r>
            <a:endParaRPr lang="en-US" sz="3200" u="sng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594440" y="1560220"/>
            <a:ext cx="4837568" cy="4823956"/>
            <a:chOff x="6114850" y="1463570"/>
            <a:chExt cx="4841026" cy="4864719"/>
          </a:xfrm>
        </p:grpSpPr>
        <p:pic>
          <p:nvPicPr>
            <p:cNvPr id="3078" name="Picture 6" descr="https://lh3.googleusercontent.com/DUUTtozUUrcxLEk0Q-vcCsWmgguJnXXduzdJytCjgl18Z4S8d4NuUk_zxgL0iJfW7V5R3as9DbCql7s3tyMDV_PMVoM2CB6kCkU3p4xUCyX4zQZEGNAN_NN3DRqjlcw3IC6P6AhUy9rZb_t3UuPjyMVvp7RuCD3XzifNO491lO_ivlJish-IXbKvf-3cDe7NuXhUZIM1_9xQp0ZzWEXlXhGUxpxoGRQOfKULgF_oY-sbrsLPZwr0W9MY6axatJ84BASjrpBmctbuRVapowf6yIu9xgDMlt1dYGq3lQXN5Y1pdX6ezZUEeVyjlUtppdDAHb8ttKxsj63tm48_MRD8veu15JECvPdf4tew1k-Sj20XXe-t2OkGN2L8OTf6VQ_hh9_uARMrUhwQoC0duYbIU0iF8Gi-vwR-GuogOAWFtRwuGYj_oMw6XmnoCx-7YtklweDFlobp1I2VmwId-7Q_pMpFr_a6EBymVqXGLCpTLJ6-uTYdAtLw0EVnCR2C7hSDztwIxUJ2tL6sgI4DaW90HMSQ0htfSObm1XOzgfdeo9NM3_ByXHl-vGONXwfPVIGMox41hwcPW1NcpPgZBn7yofndvs2hRZUg3oLMPN2nmgZ6WN3fjq1nKPoZeEZbSr10G3YHaQd91C792fiNT0tEhdimwH2b8jIMxB0076JHpPqR9MJrZBzsh2SuZyqohfULWI9bc_H1y-zCgR77hUVmnqtd=w1250-h937-no?authuser=0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70" t="28270" r="16235" b="5652"/>
            <a:stretch/>
          </p:blipFill>
          <p:spPr bwMode="auto">
            <a:xfrm rot="16200000">
              <a:off x="5311994" y="2266426"/>
              <a:ext cx="4864719" cy="32590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1" name="Straight Arrow Connector 40"/>
            <p:cNvCxnSpPr/>
            <p:nvPr/>
          </p:nvCxnSpPr>
          <p:spPr>
            <a:xfrm flipH="1">
              <a:off x="8229873" y="2369211"/>
              <a:ext cx="1489040" cy="279369"/>
            </a:xfrm>
            <a:prstGeom prst="straightConnector1">
              <a:avLst/>
            </a:prstGeom>
            <a:ln w="38100">
              <a:solidFill>
                <a:srgbClr val="857437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9182606" y="1944983"/>
              <a:ext cx="14885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800" dirty="0" smtClean="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LIPO Battery</a:t>
              </a:r>
              <a:endParaRPr lang="en-US" sz="2800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H="1" flipV="1">
              <a:off x="8646967" y="4253687"/>
              <a:ext cx="1279912" cy="109950"/>
            </a:xfrm>
            <a:prstGeom prst="straightConnector1">
              <a:avLst/>
            </a:prstGeom>
            <a:ln w="38100">
              <a:solidFill>
                <a:srgbClr val="857437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9467332" y="3776634"/>
              <a:ext cx="14885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800" dirty="0" smtClean="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Battery Shield</a:t>
              </a:r>
              <a:endParaRPr lang="en-US" sz="2800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70652" y="1560221"/>
            <a:ext cx="6964064" cy="4823955"/>
            <a:chOff x="70652" y="1477091"/>
            <a:chExt cx="6964064" cy="4823955"/>
          </a:xfrm>
        </p:grpSpPr>
        <p:grpSp>
          <p:nvGrpSpPr>
            <p:cNvPr id="6" name="Group 5"/>
            <p:cNvGrpSpPr/>
            <p:nvPr/>
          </p:nvGrpSpPr>
          <p:grpSpPr>
            <a:xfrm>
              <a:off x="70652" y="1477091"/>
              <a:ext cx="6044339" cy="4823955"/>
              <a:chOff x="80227" y="1477092"/>
              <a:chExt cx="5288086" cy="4350128"/>
            </a:xfrm>
          </p:grpSpPr>
          <p:pic>
            <p:nvPicPr>
              <p:cNvPr id="3074" name="Picture 2" descr="https://lh3.googleusercontent.com/22D9uZO-M5JxoHU3qKEcH20fvUf9jJhq2ASMg5cdH3rrpWxgi9BhjW6luL7_3PLCE4EaWq3PxiJ52khr52hj9jzOV_AyvUjMOURloHfG9bTD9WepHHNoFLG2Q_SbMAeKqZJEvMlhjx3Fm3uNBOILRu1kp_9Y4VRJweqKXrM0F9hLIxMW9PrTzR_GmH5wYmwYMcBljSoUCpGx6x4cro3r2Qe7T5V_gBg1sBDdtl-WlnsXjX25EqqZ0DFKt4OjxqGkgQzcJXCvrahLLjPuCIcBVQ2zcYDUxGdCwY35Qfn5sqgB6Qi2fdejwTvQRdbc2LuWXxhr4Psj5S3HZm8oERmp6jFsfavYML2epZ1Awu_qrC5o8glFtLb1-FuUnLy7Y-j56E_HYDkVO38hOlsjUeBa8T4wwcxMeQz20PBPYLGts6ERj4k2I_2dYYQoTuhPitjLpY80tk5gsRsK6q4N9t5Ohxnead7JJMz9J5R33yStUi7mdZhsKSVWS3ZYBwlU600d6sACdNYfHuzv_oigBtj5oaRI1q0ZvJg2AKpqMs9ow2BTqj47aAGsD9CDeehlYNLGjZ4xgrVCBa-PitFUXV55-GbVazL5eiW0xu24tbC1OrCqbKRyCGWiuSIRo7Kt8IS-d5_tTfLeGxX0PweFjwRGF423pV6yF3rWWpB9nXDm71SnvqC3OwrXH7e8FyZvsdQRO6fnkH1AIy_Hk4KLuOfyiMb4=w1250-h937-no?authuser=0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256" t="20554" r="14998" b="23463"/>
              <a:stretch/>
            </p:blipFill>
            <p:spPr bwMode="auto">
              <a:xfrm rot="5400000">
                <a:off x="637498" y="2196301"/>
                <a:ext cx="4350128" cy="29117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7" name="Straight Arrow Connector 16"/>
              <p:cNvCxnSpPr/>
              <p:nvPr/>
            </p:nvCxnSpPr>
            <p:spPr>
              <a:xfrm flipV="1">
                <a:off x="1064711" y="3756548"/>
                <a:ext cx="918229" cy="264681"/>
              </a:xfrm>
              <a:prstGeom prst="straightConnector1">
                <a:avLst/>
              </a:prstGeom>
              <a:ln w="38100">
                <a:solidFill>
                  <a:srgbClr val="857437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186509" y="3667672"/>
                <a:ext cx="122486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solidFill>
                      <a:srgbClr val="003057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Radio Module</a:t>
                </a:r>
                <a:endParaRPr lang="en-US" sz="2800" dirty="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cxnSp>
            <p:nvCxnSpPr>
              <p:cNvPr id="21" name="Straight Arrow Connector 20"/>
              <p:cNvCxnSpPr/>
              <p:nvPr/>
            </p:nvCxnSpPr>
            <p:spPr>
              <a:xfrm flipH="1">
                <a:off x="3785412" y="4507043"/>
                <a:ext cx="663358" cy="229472"/>
              </a:xfrm>
              <a:prstGeom prst="straightConnector1">
                <a:avLst/>
              </a:prstGeom>
              <a:ln w="38100">
                <a:solidFill>
                  <a:srgbClr val="857437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3985550" y="3910905"/>
                <a:ext cx="1382763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2800" dirty="0" smtClean="0">
                    <a:solidFill>
                      <a:srgbClr val="003057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Arduino Nano</a:t>
                </a:r>
                <a:endParaRPr lang="en-US" sz="2800" dirty="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cxnSp>
            <p:nvCxnSpPr>
              <p:cNvPr id="37" name="Straight Arrow Connector 36"/>
              <p:cNvCxnSpPr/>
              <p:nvPr/>
            </p:nvCxnSpPr>
            <p:spPr>
              <a:xfrm>
                <a:off x="1116586" y="1979324"/>
                <a:ext cx="1516603" cy="240057"/>
              </a:xfrm>
              <a:prstGeom prst="straightConnector1">
                <a:avLst/>
              </a:prstGeom>
              <a:ln w="38100">
                <a:solidFill>
                  <a:srgbClr val="857437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8" name="TextBox 37"/>
              <p:cNvSpPr txBox="1"/>
              <p:nvPr/>
            </p:nvSpPr>
            <p:spPr>
              <a:xfrm>
                <a:off x="80227" y="1549129"/>
                <a:ext cx="1382763" cy="8603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 smtClean="0">
                    <a:solidFill>
                      <a:srgbClr val="003057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Button Control</a:t>
                </a:r>
                <a:endParaRPr lang="en-US" sz="2800" dirty="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 flipH="1">
              <a:off x="3953570" y="2147114"/>
              <a:ext cx="1110373" cy="82842"/>
            </a:xfrm>
            <a:prstGeom prst="straightConnector1">
              <a:avLst/>
            </a:prstGeom>
            <a:ln w="38100">
              <a:solidFill>
                <a:srgbClr val="857437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4819016" y="1706655"/>
              <a:ext cx="16966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Custom Protoboard</a:t>
              </a:r>
              <a:endParaRPr lang="en-US" sz="2800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6278047" y="2147114"/>
              <a:ext cx="756669" cy="363967"/>
            </a:xfrm>
            <a:prstGeom prst="straightConnector1">
              <a:avLst/>
            </a:prstGeom>
            <a:ln w="38100">
              <a:solidFill>
                <a:srgbClr val="857437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068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SwitchBot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Personal </a:t>
            </a:r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</a:rPr>
              <a:t>Project (Cont.)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94272" y="1100100"/>
            <a:ext cx="47654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200" u="sng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</a:t>
            </a:r>
            <a:r>
              <a:rPr lang="en-US" sz="3200" u="sng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VIDEO DEMONSTRATION    </a:t>
            </a:r>
            <a:endParaRPr lang="en-US" sz="3200" u="sng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381000" y="1742833"/>
            <a:ext cx="6158643" cy="4618529"/>
            <a:chOff x="308764" y="1784395"/>
            <a:chExt cx="6158643" cy="4618529"/>
          </a:xfrm>
        </p:grpSpPr>
        <p:pic>
          <p:nvPicPr>
            <p:cNvPr id="1026" name="Picture 2" descr="https://lh3.googleusercontent.com/1dYMpAE9jkDPk9uU50WUbjNwHKKWRWfJnCM8b92ZCSpxIaZAf5Z_VAt1M5amhlF6cKgSjeCGcDpUjdfAWm4nd7HvN80WqDBc9wyjjOaZ-my5hJh_YCyNKbEXMWczC3osyqIwj0LziliJxHkw8ank3MXMzLCMp5LRPp0baBtYd_tp-0Ye0bGpzddrfJcf7aHZevfUMsM7L_32njoUZmYwNC-rp6h6RBt5Nn3zi7RPBSFL_2Ag3sh9UL3grRmT7lJ4hJyDS0Np_yifXvt4DizcG1Q87iWIhb-EQ1DL9QhnbD74kQp9C611CIpWWHOxRRuUvxUwnrdTINdHVAZ6emyqDibGOfs2kfNVr3vnF6r1ODKSvLJGIN2e5m-33z3RYnIW1bjmL_c-LHv-uXE7afpOHn7AL-PEBsYpzNFhc0qWM1oq-rDNSI8xNzitW5xwNdcatYDT9EMPr_rwjkyyBAJ8XK0EUOZsI-oYWPYlH2WaN65ra0GErRBur1n2oYIPaTAkj5WWmLhDpiHwysed2IC8hnczIVdCVwkJzrz9hUXmducd4wiiyxruoHskJF79nGwSrsjwVNwRJLukCHyxcs9sm9EjJTtvtfBUJiVDVFfLD2F2qnv6lyMfwUWbqN2SlP8A8I8nVMSkNArAfC8bHYhz6m2RrdkDBQfq5GH9UyXGqAeFxzHCP_VD26ZGHQYUKYlkXv77Omyux-Tn3Wse4mnjE1Ud=w1250-h937-no?authuser=0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72" t="10765" r="1722" b="9317"/>
            <a:stretch/>
          </p:blipFill>
          <p:spPr bwMode="auto">
            <a:xfrm>
              <a:off x="1492812" y="1784395"/>
              <a:ext cx="4974595" cy="35545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Arrow Connector 5"/>
            <p:cNvCxnSpPr/>
            <p:nvPr/>
          </p:nvCxnSpPr>
          <p:spPr>
            <a:xfrm flipV="1">
              <a:off x="1230284" y="2958327"/>
              <a:ext cx="1138843" cy="100757"/>
            </a:xfrm>
            <a:prstGeom prst="straightConnector1">
              <a:avLst/>
            </a:prstGeom>
            <a:ln w="38100">
              <a:solidFill>
                <a:srgbClr val="857437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308764" y="2582030"/>
              <a:ext cx="158051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Servo Motor</a:t>
              </a:r>
              <a:endParaRPr lang="en-US" sz="2800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1326783" y="4233015"/>
              <a:ext cx="942592" cy="100758"/>
            </a:xfrm>
            <a:prstGeom prst="straightConnector1">
              <a:avLst/>
            </a:prstGeom>
            <a:ln w="38100">
              <a:solidFill>
                <a:srgbClr val="857437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308764" y="3912434"/>
              <a:ext cx="158051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Radio Module</a:t>
              </a:r>
              <a:endParaRPr lang="en-US" sz="2800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2269375" y="4866541"/>
              <a:ext cx="332509" cy="877554"/>
            </a:xfrm>
            <a:prstGeom prst="straightConnector1">
              <a:avLst/>
            </a:prstGeom>
            <a:ln w="38100">
              <a:solidFill>
                <a:srgbClr val="857437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1007822" y="5448817"/>
              <a:ext cx="158051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rgbClr val="003057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Arduino Nano</a:t>
              </a:r>
              <a:endParaRPr lang="en-US" sz="2800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39103" y="1100101"/>
            <a:ext cx="5989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3200" u="sng" dirty="0" smtClean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              RECEIVER                     </a:t>
            </a:r>
            <a:endParaRPr lang="en-US" sz="3200" u="sng" dirty="0">
              <a:solidFill>
                <a:srgbClr val="00305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3" name="PXL_20211123_192716893_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65281" y="1742610"/>
            <a:ext cx="3374193" cy="409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5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6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Image Processing Research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11430000" cy="1860224"/>
          </a:xfrm>
        </p:spPr>
        <p:txBody>
          <a:bodyPr/>
          <a:lstStyle/>
          <a:p>
            <a:r>
              <a:rPr lang="en-US" dirty="0" smtClean="0">
                <a:solidFill>
                  <a:srgbClr val="003057"/>
                </a:solidFill>
              </a:rPr>
              <a:t>Tasked with using MATLAB to generate a 3D mesh from a given temperature map of a laser as it travels across a 3D print bed. </a:t>
            </a:r>
          </a:p>
          <a:p>
            <a:r>
              <a:rPr lang="en-US" dirty="0" smtClean="0"/>
              <a:t>Below is one frame (left) of the video that was used to generate this mesh (right).</a:t>
            </a:r>
            <a:endParaRPr lang="en-US" dirty="0">
              <a:solidFill>
                <a:srgbClr val="003057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81000" y="3206211"/>
            <a:ext cx="6133057" cy="3394095"/>
            <a:chOff x="1024201" y="1751483"/>
            <a:chExt cx="7315466" cy="407234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b="654"/>
            <a:stretch/>
          </p:blipFill>
          <p:spPr>
            <a:xfrm>
              <a:off x="1024201" y="1751483"/>
              <a:ext cx="7315466" cy="4072347"/>
            </a:xfrm>
            <a:prstGeom prst="rect">
              <a:avLst/>
            </a:prstGeom>
          </p:spPr>
        </p:pic>
        <p:cxnSp>
          <p:nvCxnSpPr>
            <p:cNvPr id="7" name="Straight Arrow Connector 6"/>
            <p:cNvCxnSpPr/>
            <p:nvPr/>
          </p:nvCxnSpPr>
          <p:spPr>
            <a:xfrm>
              <a:off x="2546823" y="4611403"/>
              <a:ext cx="3413403" cy="0"/>
            </a:xfrm>
            <a:prstGeom prst="straightConnector1">
              <a:avLst/>
            </a:prstGeom>
            <a:ln w="57150">
              <a:solidFill>
                <a:srgbClr val="857437"/>
              </a:solidFill>
              <a:prstDash val="sys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>
            <a:off x="6627008" y="2946943"/>
            <a:ext cx="5488791" cy="2924090"/>
            <a:chOff x="6748149" y="2851265"/>
            <a:chExt cx="4972796" cy="2528732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8149" y="2851265"/>
              <a:ext cx="4972796" cy="2528732"/>
            </a:xfrm>
            <a:prstGeom prst="rect">
              <a:avLst/>
            </a:prstGeom>
          </p:spPr>
        </p:pic>
        <p:cxnSp>
          <p:nvCxnSpPr>
            <p:cNvPr id="14" name="Straight Connector 13"/>
            <p:cNvCxnSpPr/>
            <p:nvPr/>
          </p:nvCxnSpPr>
          <p:spPr>
            <a:xfrm>
              <a:off x="7625110" y="2949892"/>
              <a:ext cx="3965171" cy="101415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877396" y="3840964"/>
              <a:ext cx="3965171" cy="101415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10842567" y="3973570"/>
              <a:ext cx="747714" cy="88154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V="1">
              <a:off x="10852091" y="4356709"/>
              <a:ext cx="754858" cy="90774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11599805" y="3947377"/>
              <a:ext cx="0" cy="42862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10842567" y="4826300"/>
              <a:ext cx="0" cy="42862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6887312" y="3840964"/>
              <a:ext cx="0" cy="42862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6879777" y="4250296"/>
              <a:ext cx="3965171" cy="101415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6879777" y="2940367"/>
              <a:ext cx="766764" cy="9148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976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Image Processing </a:t>
            </a:r>
            <a:r>
              <a:rPr lang="en-US" dirty="0" smtClean="0"/>
              <a:t>Research (Cont.)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7188200" cy="242518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3057"/>
                </a:solidFill>
              </a:rPr>
              <a:t>Use MATLAB and ImageJ Fiji </a:t>
            </a:r>
            <a:r>
              <a:rPr lang="en-US" dirty="0" smtClean="0">
                <a:solidFill>
                  <a:srgbClr val="003057"/>
                </a:solidFill>
              </a:rPr>
              <a:t>to track the direction and speed of air bubbles through liquid metal caused by the 3D metal printing process. </a:t>
            </a:r>
          </a:p>
          <a:p>
            <a:r>
              <a:rPr lang="en-US" dirty="0" smtClean="0">
                <a:solidFill>
                  <a:srgbClr val="003057"/>
                </a:solidFill>
              </a:rPr>
              <a:t>Original video frame (top right), MATLAB output (bottom left), and ImageJ output (bottom right).</a:t>
            </a:r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5" y="3483452"/>
            <a:ext cx="4601076" cy="26379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7378"/>
          <a:stretch/>
        </p:blipFill>
        <p:spPr>
          <a:xfrm>
            <a:off x="7794255" y="1032933"/>
            <a:ext cx="4016745" cy="23029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8827" t="9343" r="21585" b="9791"/>
          <a:stretch/>
        </p:blipFill>
        <p:spPr>
          <a:xfrm>
            <a:off x="6463459" y="3483451"/>
            <a:ext cx="4589620" cy="263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589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769</TotalTime>
  <Words>430</Words>
  <Application>Microsoft Office PowerPoint</Application>
  <PresentationFormat>Widescreen</PresentationFormat>
  <Paragraphs>66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Roboto</vt:lpstr>
      <vt:lpstr>Custom Design</vt:lpstr>
      <vt:lpstr>1_Custom Design</vt:lpstr>
      <vt:lpstr>Engineering  Project Portfolio</vt:lpstr>
      <vt:lpstr>ME 2110 Robot (Class Team Final Project)</vt:lpstr>
      <vt:lpstr>Implicit Function Python Slicing Algorithm Research</vt:lpstr>
      <vt:lpstr>Implicit Function Python Slicing Algorithm Research (Cont.)</vt:lpstr>
      <vt:lpstr>SwitchBot Personal Project</vt:lpstr>
      <vt:lpstr>SwitchBot Personal Project (Cont.)</vt:lpstr>
      <vt:lpstr>SwitchBot Personal Project (Cont.)</vt:lpstr>
      <vt:lpstr>MATLAB Image Processing Research</vt:lpstr>
      <vt:lpstr>MATLAB Image Processing Research (Cont.)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Louis Cardot Project Portfolio</dc:title>
  <dc:creator>Cardot, Louis T</dc:creator>
  <cp:lastModifiedBy>Cardot, Louis</cp:lastModifiedBy>
  <cp:revision>31</cp:revision>
  <dcterms:created xsi:type="dcterms:W3CDTF">2021-11-23T17:28:03Z</dcterms:created>
  <dcterms:modified xsi:type="dcterms:W3CDTF">2021-12-01T17:32:09Z</dcterms:modified>
</cp:coreProperties>
</file>

<file path=docProps/thumbnail.jpeg>
</file>